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9" r:id="rId5"/>
  </p:sldIdLst>
  <p:sldSz cx="7556500" cy="10693400"/>
  <p:notesSz cx="6808788" cy="99409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605"/>
    <a:srgbClr val="FA2616"/>
    <a:srgbClr val="CC3300"/>
    <a:srgbClr val="FF3300"/>
    <a:srgbClr val="C01157"/>
    <a:srgbClr val="4068B2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18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3776" y="9145574"/>
            <a:ext cx="6260530" cy="57337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0200" y="323961"/>
            <a:ext cx="304152" cy="939409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5469" y="337613"/>
            <a:ext cx="304152" cy="939409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5970" y="329564"/>
            <a:ext cx="6113526" cy="263639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31857" y="9909822"/>
            <a:ext cx="2956665" cy="27240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16549" y="9241713"/>
            <a:ext cx="1282700" cy="23240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5318759" y="9181706"/>
            <a:ext cx="1463040" cy="518795"/>
          </a:xfrm>
          <a:custGeom>
            <a:avLst/>
            <a:gdLst/>
            <a:ahLst/>
            <a:cxnLst/>
            <a:rect l="l" t="t" r="r" b="b"/>
            <a:pathLst>
              <a:path w="1463040" h="518795">
                <a:moveTo>
                  <a:pt x="1463039" y="0"/>
                </a:moveTo>
                <a:lnTo>
                  <a:pt x="0" y="0"/>
                </a:lnTo>
                <a:lnTo>
                  <a:pt x="0" y="518795"/>
                </a:lnTo>
                <a:lnTo>
                  <a:pt x="1463039" y="518795"/>
                </a:lnTo>
                <a:lnTo>
                  <a:pt x="1463039" y="0"/>
                </a:lnTo>
                <a:close/>
              </a:path>
            </a:pathLst>
          </a:custGeom>
          <a:solidFill>
            <a:srgbClr val="DC291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17159" y="9118600"/>
            <a:ext cx="1576705" cy="3657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3776" y="9145574"/>
            <a:ext cx="6260530" cy="57337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0200" y="323961"/>
            <a:ext cx="304152" cy="939409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935469" y="337613"/>
            <a:ext cx="304152" cy="939409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5970" y="329564"/>
            <a:ext cx="6113526" cy="263639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31857" y="9909822"/>
            <a:ext cx="2956665" cy="272402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16550" y="9241713"/>
            <a:ext cx="1282700" cy="23240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6659" y="465835"/>
            <a:ext cx="5129530" cy="1009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2630" y="3084575"/>
            <a:ext cx="6117589" cy="5861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73902" y="9535997"/>
            <a:ext cx="5988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900</a:t>
            </a:r>
            <a:r>
              <a:rPr spc="-45" dirty="0"/>
              <a:t> </a:t>
            </a:r>
            <a:r>
              <a:rPr dirty="0"/>
              <a:t>360</a:t>
            </a:r>
            <a:r>
              <a:rPr spc="-45" dirty="0"/>
              <a:t> </a:t>
            </a:r>
            <a:r>
              <a:rPr spc="-5" dirty="0"/>
              <a:t>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0317" y="9539554"/>
            <a:ext cx="573404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mb.cat/mobilita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dirty="0"/>
              <a:t>900</a:t>
            </a:r>
            <a:r>
              <a:rPr spc="-5" dirty="0"/>
              <a:t> </a:t>
            </a:r>
            <a:r>
              <a:rPr dirty="0"/>
              <a:t>859</a:t>
            </a:r>
            <a:r>
              <a:rPr spc="-5" dirty="0"/>
              <a:t> 969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744595" y="9372930"/>
            <a:ext cx="7956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AMB</a:t>
            </a:r>
            <a:r>
              <a:rPr sz="1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mobilitat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28674" y="9437699"/>
            <a:ext cx="1642745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5"/>
              </a:lnSpc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010</a:t>
            </a:r>
            <a:r>
              <a:rPr sz="1400" b="1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www.amb.cat/mobilitat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EB4FB603-F488-8BE6-BF25-23A8C028C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424" y="9466371"/>
            <a:ext cx="728245" cy="19951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A3C467F-D5D3-901A-E5F5-383B53F684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882" y="9188401"/>
            <a:ext cx="477489" cy="47748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CC2952F7-E5AC-EAA1-19BA-EE17B1CD05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2784" y="6277597"/>
            <a:ext cx="733527" cy="123842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7270B905-4959-BFC7-0FB8-A0096A1A5E4C}"/>
              </a:ext>
            </a:extLst>
          </p:cNvPr>
          <p:cNvSpPr txBox="1"/>
          <p:nvPr/>
        </p:nvSpPr>
        <p:spPr>
          <a:xfrm>
            <a:off x="4266314" y="488831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88FC94B-97AB-1677-D98A-29CCED416D31}"/>
              </a:ext>
            </a:extLst>
          </p:cNvPr>
          <p:cNvSpPr txBox="1"/>
          <p:nvPr/>
        </p:nvSpPr>
        <p:spPr>
          <a:xfrm>
            <a:off x="5454650" y="9523632"/>
            <a:ext cx="1600200" cy="249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ts val="955"/>
              </a:lnSpc>
            </a:pPr>
            <a:r>
              <a:rPr lang="es-ES" b="1" dirty="0">
                <a:solidFill>
                  <a:schemeClr val="bg1"/>
                </a:solidFill>
              </a:rPr>
              <a:t>900</a:t>
            </a:r>
            <a:r>
              <a:rPr lang="es-ES" b="1" spc="-45" dirty="0">
                <a:solidFill>
                  <a:schemeClr val="bg1"/>
                </a:solidFill>
              </a:rPr>
              <a:t> 0</a:t>
            </a:r>
            <a:r>
              <a:rPr lang="es-ES" b="1" dirty="0">
                <a:solidFill>
                  <a:schemeClr val="bg1"/>
                </a:solidFill>
              </a:rPr>
              <a:t>60</a:t>
            </a:r>
            <a:r>
              <a:rPr lang="es-ES" b="1" spc="-45" dirty="0">
                <a:solidFill>
                  <a:schemeClr val="bg1"/>
                </a:solidFill>
              </a:rPr>
              <a:t> 18</a:t>
            </a:r>
            <a:r>
              <a:rPr lang="es-ES" b="1" spc="-5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3CB4E79-9C5C-898D-DF44-A85E95948CD3}"/>
              </a:ext>
            </a:extLst>
          </p:cNvPr>
          <p:cNvSpPr txBox="1"/>
          <p:nvPr/>
        </p:nvSpPr>
        <p:spPr>
          <a:xfrm>
            <a:off x="739530" y="405790"/>
            <a:ext cx="6096000" cy="686791"/>
          </a:xfrm>
          <a:prstGeom prst="rect">
            <a:avLst/>
          </a:prstGeom>
          <a:solidFill>
            <a:srgbClr val="F11605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lang="es-ES" sz="2400" b="1" spc="-5" dirty="0" err="1">
                <a:solidFill>
                  <a:srgbClr val="FFFFFF"/>
                </a:solidFill>
                <a:latin typeface="Calibri"/>
                <a:cs typeface="Calibri"/>
              </a:rPr>
              <a:t>Avís</a:t>
            </a:r>
            <a:endParaRPr lang="es-ES" sz="2400" dirty="0">
              <a:latin typeface="Calibri"/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500" b="1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Data: 8, 9 i </a:t>
            </a:r>
            <a:r>
              <a:rPr lang="es-ES" sz="15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10</a:t>
            </a:r>
            <a:r>
              <a:rPr lang="es-ES" sz="1500" b="1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s-ES" sz="1500" b="1" dirty="0" err="1">
                <a:solidFill>
                  <a:srgbClr val="FFFF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setembre</a:t>
            </a:r>
            <a:endParaRPr lang="es-ES" sz="15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BA3F26-47A6-C799-166D-36282ECF4D6A}"/>
              </a:ext>
            </a:extLst>
          </p:cNvPr>
          <p:cNvSpPr txBox="1"/>
          <p:nvPr/>
        </p:nvSpPr>
        <p:spPr>
          <a:xfrm>
            <a:off x="152400" y="2407434"/>
            <a:ext cx="69342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9160"/>
            <a:endParaRPr lang="ca-ES" sz="32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99160"/>
            <a:endParaRPr lang="ca-ES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99160"/>
            <a:r>
              <a:rPr lang="ca-ES" sz="2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Davant les convocatòries de vagues previstes els propers dies:</a:t>
            </a:r>
          </a:p>
          <a:p>
            <a:pPr marL="899160"/>
            <a:endParaRPr lang="ca-ES" sz="2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242060" indent="-342900">
              <a:buFontTx/>
              <a:buChar char="-"/>
            </a:pPr>
            <a:r>
              <a:rPr lang="ca-ES" sz="2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8, 9 i 10 de setembre de 00:00h a 23:59h</a:t>
            </a:r>
          </a:p>
          <a:p>
            <a:pPr marL="899160"/>
            <a:endParaRPr lang="ca-ES" sz="2600" b="1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99160"/>
            <a:r>
              <a:rPr lang="ca-ES" sz="2400" i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Els s</a:t>
            </a:r>
            <a:r>
              <a:rPr lang="ca-ES" sz="2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erveis mínims seran: </a:t>
            </a:r>
          </a:p>
          <a:p>
            <a:pPr marL="899160"/>
            <a:r>
              <a:rPr lang="ca-ES" sz="2400" i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 6:30h a 9:30h		40%</a:t>
            </a:r>
          </a:p>
          <a:p>
            <a:pPr marL="899160"/>
            <a:r>
              <a:rPr lang="ca-ES" sz="24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 16h a 20h			40%</a:t>
            </a:r>
          </a:p>
          <a:p>
            <a:pPr marL="899160"/>
            <a:r>
              <a:rPr lang="ca-ES" sz="2400" i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Resta de franges		20%</a:t>
            </a:r>
          </a:p>
          <a:p>
            <a:pPr marL="899160"/>
            <a:endParaRPr lang="ca-ES" sz="2400" i="1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99160"/>
            <a:endParaRPr lang="ca-ES" sz="200" i="1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99160"/>
            <a:r>
              <a:rPr lang="ca-ES" sz="2400" dirty="0">
                <a:latin typeface="Aptos" panose="020B0004020202020204" pitchFamily="34" charset="0"/>
              </a:rPr>
              <a:t>		</a:t>
            </a:r>
          </a:p>
          <a:p>
            <a:pPr marL="899160"/>
            <a:r>
              <a:rPr lang="ca-ES" sz="2400" dirty="0">
                <a:latin typeface="Aptos" panose="020B0004020202020204" pitchFamily="34" charset="0"/>
              </a:rPr>
              <a:t>		Disculpeu les molèsties </a:t>
            </a:r>
          </a:p>
          <a:p>
            <a:pPr marL="899160"/>
            <a:r>
              <a:rPr lang="ca-ES" sz="2400" dirty="0">
                <a:latin typeface="Aptos" panose="020B0004020202020204" pitchFamily="34" charset="0"/>
              </a:rPr>
              <a:t> </a:t>
            </a:r>
            <a:endParaRPr lang="es-ES" sz="2400" dirty="0">
              <a:latin typeface="Aptos" panose="020B00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55668F6-3061-19C2-8AF9-EAFED1BD5923}"/>
              </a:ext>
            </a:extLst>
          </p:cNvPr>
          <p:cNvSpPr txBox="1"/>
          <p:nvPr/>
        </p:nvSpPr>
        <p:spPr>
          <a:xfrm>
            <a:off x="120650" y="1980840"/>
            <a:ext cx="646837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lang="es-ES" sz="44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s-ES" sz="40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Convocatòries</a:t>
            </a:r>
            <a:r>
              <a:rPr lang="es-ES" sz="40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vagues</a:t>
            </a:r>
            <a:endParaRPr lang="es-ES" sz="4400" b="1" dirty="0">
              <a:latin typeface="Calibri"/>
              <a:cs typeface="Calibri"/>
            </a:endParaRPr>
          </a:p>
        </p:txBody>
      </p:sp>
      <p:sp>
        <p:nvSpPr>
          <p:cNvPr id="12" name="CuadroTexto 12">
            <a:extLst>
              <a:ext uri="{FF2B5EF4-FFF2-40B4-BE49-F238E27FC236}">
                <a16:creationId xmlns:a16="http://schemas.microsoft.com/office/drawing/2014/main" id="{39EDEA3F-72E3-136F-6AEE-C3C867A3F58E}"/>
              </a:ext>
            </a:extLst>
          </p:cNvPr>
          <p:cNvSpPr txBox="1"/>
          <p:nvPr/>
        </p:nvSpPr>
        <p:spPr>
          <a:xfrm>
            <a:off x="730249" y="1121212"/>
            <a:ext cx="6096000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ca-ES" sz="2400" b="1" dirty="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</a:rPr>
              <a:t>H1 LH2 M12 M14 L16 L20</a:t>
            </a:r>
          </a:p>
          <a:p>
            <a:pPr algn="ctr"/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</a:rPr>
              <a:t>L21 PR1 PR3 PR5 X30</a:t>
            </a:r>
            <a:endParaRPr lang="es-E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A4CDC6-A96D-47D8-B624-E14B0BF9E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699219F-C3F9-351F-2F49-CC1D7AD63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2C5B419-BFC0-4D16-998F-1B8587677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171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D4C87B87748F4CACE7BF95BDEC70BB" ma:contentTypeVersion="13" ma:contentTypeDescription="Crear nuevo documento." ma:contentTypeScope="" ma:versionID="b4fa6fd0939c19c98af5a58cd895b957">
  <xsd:schema xmlns:xsd="http://www.w3.org/2001/XMLSchema" xmlns:xs="http://www.w3.org/2001/XMLSchema" xmlns:p="http://schemas.microsoft.com/office/2006/metadata/properties" xmlns:ns3="a40b5b37-8aeb-4dbd-bbc8-3241d60a411c" xmlns:ns4="5e0b84a0-b9dc-4746-810b-92a38fa7c819" targetNamespace="http://schemas.microsoft.com/office/2006/metadata/properties" ma:root="true" ma:fieldsID="f9bf673cdbe3524eea0159289f3f2869" ns3:_="" ns4:_="">
    <xsd:import namespace="a40b5b37-8aeb-4dbd-bbc8-3241d60a411c"/>
    <xsd:import namespace="5e0b84a0-b9dc-4746-810b-92a38fa7c8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b5b37-8aeb-4dbd-bbc8-3241d60a411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b84a0-b9dc-4746-810b-92a38fa7c8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0b84a0-b9dc-4746-810b-92a38fa7c819" xsi:nil="true"/>
  </documentManagement>
</p:properties>
</file>

<file path=customXml/itemProps1.xml><?xml version="1.0" encoding="utf-8"?>
<ds:datastoreItem xmlns:ds="http://schemas.openxmlformats.org/officeDocument/2006/customXml" ds:itemID="{6A26D30C-EB25-4347-93C5-5EBAF363D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0b5b37-8aeb-4dbd-bbc8-3241d60a411c"/>
    <ds:schemaRef ds:uri="5e0b84a0-b9dc-4746-810b-92a38fa7c8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3845EA-DC4E-472B-9C36-41B4F8C58F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840174-F2D7-4A17-9FA7-EFB136B58B8F}">
  <ds:schemaRefs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a40b5b37-8aeb-4dbd-bbc8-3241d60a411c"/>
    <ds:schemaRef ds:uri="http://schemas.microsoft.com/office/2006/metadata/properties"/>
    <ds:schemaRef ds:uri="http://schemas.microsoft.com/office/infopath/2007/PartnerControls"/>
    <ds:schemaRef ds:uri="5e0b84a0-b9dc-4746-810b-92a38fa7c81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100</Words>
  <Application>Microsoft Office PowerPoint</Application>
  <PresentationFormat>Personalizado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Verdana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L00</dc:title>
  <dc:creator>Sara Caravia Vallina</dc:creator>
  <cp:lastModifiedBy>Aram Vidal</cp:lastModifiedBy>
  <cp:revision>130</cp:revision>
  <cp:lastPrinted>2024-04-13T07:08:52Z</cp:lastPrinted>
  <dcterms:created xsi:type="dcterms:W3CDTF">2023-07-26T04:57:55Z</dcterms:created>
  <dcterms:modified xsi:type="dcterms:W3CDTF">2025-09-03T07:41:10Z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2023-07-26T00:00:00Z</vt:filetime>
  </property>
  <property fmtid="{D5CDD505-2E9C-101B-9397-08002B2CF9AE}" pid="5" name="ContentTypeId">
    <vt:lpwstr>0x01010025D4C87B87748F4CACE7BF95BDEC70BB</vt:lpwstr>
  </property>
</Properties>
</file>